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wona" initials="I" lastIdx="1" clrIdx="0">
    <p:extLst>
      <p:ext uri="{19B8F6BF-5375-455C-9EA6-DF929625EA0E}">
        <p15:presenceInfo xmlns:p15="http://schemas.microsoft.com/office/powerpoint/2012/main" userId="Iwo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pl-PL"/>
              <a:t>Kliknij, aby edytować styl</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9/3/2024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pl-PL"/>
              <a:t>Kliknij ikonę, aby dodać obraz</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pl-PL"/>
              <a:t>Kliknij, aby edytować styl</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pl-PL"/>
              <a:t>Kliknij, aby edytować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pl-PL"/>
              <a:t>Kliknij, aby edytować styl</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pl-PL"/>
              <a:t>Kliknij, aby edytować styl</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9/3/2024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pl-PL"/>
              <a:t>Kliknij, aby edytować styl</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9/3/2024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8A87A34-81AB-432B-8DAE-1953F412C126}" type="datetimeFigureOut">
              <a:rPr lang="en-US" dirty="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pl-PL"/>
              <a:t>Kliknij, aby edytować styl</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41410" y="3073397"/>
            <a:ext cx="4878391" cy="271780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72200" y="3073397"/>
            <a:ext cx="4875210" cy="271780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9/3/2024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CA3333-9C6A-4739-9138-81557BF4EF2F}"/>
              </a:ext>
            </a:extLst>
          </p:cNvPr>
          <p:cNvSpPr>
            <a:spLocks noGrp="1"/>
          </p:cNvSpPr>
          <p:nvPr>
            <p:ph type="ctrTitle"/>
          </p:nvPr>
        </p:nvSpPr>
        <p:spPr>
          <a:xfrm>
            <a:off x="1876424" y="1122363"/>
            <a:ext cx="8791575" cy="3906077"/>
          </a:xfrm>
        </p:spPr>
        <p:txBody>
          <a:bodyPr>
            <a:normAutofit/>
          </a:bodyPr>
          <a:lstStyle/>
          <a:p>
            <a:endParaRPr lang="pl-PL" dirty="0"/>
          </a:p>
        </p:txBody>
      </p:sp>
      <p:sp>
        <p:nvSpPr>
          <p:cNvPr id="3" name="Podtytuł 2">
            <a:extLst>
              <a:ext uri="{FF2B5EF4-FFF2-40B4-BE49-F238E27FC236}">
                <a16:creationId xmlns:a16="http://schemas.microsoft.com/office/drawing/2014/main" id="{884F4DE2-57F1-4114-99DA-DFF0A0958AD8}"/>
              </a:ext>
            </a:extLst>
          </p:cNvPr>
          <p:cNvSpPr>
            <a:spLocks noGrp="1"/>
          </p:cNvSpPr>
          <p:nvPr>
            <p:ph type="subTitle" idx="1"/>
          </p:nvPr>
        </p:nvSpPr>
        <p:spPr>
          <a:xfrm>
            <a:off x="1876424" y="5028440"/>
            <a:ext cx="8791575" cy="229360"/>
          </a:xfrm>
        </p:spPr>
        <p:txBody>
          <a:bodyPr>
            <a:normAutofit fontScale="40000" lnSpcReduction="20000"/>
          </a:bodyPr>
          <a:lstStyle/>
          <a:p>
            <a:endParaRPr lang="pl-PL" dirty="0"/>
          </a:p>
        </p:txBody>
      </p:sp>
      <p:sp>
        <p:nvSpPr>
          <p:cNvPr id="6" name="Rectangle 5">
            <a:extLst>
              <a:ext uri="{FF2B5EF4-FFF2-40B4-BE49-F238E27FC236}">
                <a16:creationId xmlns:a16="http://schemas.microsoft.com/office/drawing/2014/main" id="{C18D923D-9418-45D9-8BD0-E1DCF725BE9E}"/>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pic>
        <p:nvPicPr>
          <p:cNvPr id="1028" name="Obraz 1">
            <a:extLst>
              <a:ext uri="{FF2B5EF4-FFF2-40B4-BE49-F238E27FC236}">
                <a16:creationId xmlns:a16="http://schemas.microsoft.com/office/drawing/2014/main" id="{70CEC3E5-AE9F-434C-9011-B8E4DD8B73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762000" cy="762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C6263FD3-23C1-4061-B54C-1C4C1EB4A148}"/>
              </a:ext>
            </a:extLst>
          </p:cNvPr>
          <p:cNvSpPr>
            <a:spLocks noChangeArrowheads="1"/>
          </p:cNvSpPr>
          <p:nvPr/>
        </p:nvSpPr>
        <p:spPr bwMode="auto">
          <a:xfrm>
            <a:off x="2551600" y="-1706905"/>
            <a:ext cx="7088800" cy="6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pl-PL" altLang="pl-PL" sz="1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pl-PL" altLang="pl-PL"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pl-PL" altLang="pl-PL" sz="1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pl-PL" altLang="pl-PL"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pl-PL" altLang="pl-PL" sz="1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pl-PL" altLang="pl-PL"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pl-PL" altLang="pl-PL" sz="1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pl-PL" altLang="pl-PL"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pl-PL" altLang="pl-PL" sz="1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pl-PL" altLang="pl-PL"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pl-PL" altLang="pl-PL" sz="1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pl-PL" altLang="pl-PL"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pl-PL" altLang="pl-PL" sz="1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pl-PL" altLang="pl-PL"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3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XIII Liceum Og</a:t>
            </a:r>
            <a:r>
              <a:rPr kumimoji="0" lang="pl-PL" altLang="pl-PL" sz="3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pl-PL" altLang="pl-PL" sz="3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lnokształcące z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3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Oddziałami Dwujęzycznymi</a:t>
            </a:r>
            <a:br>
              <a:rPr kumimoji="0" lang="pl-PL" altLang="pl-PL" sz="3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pl-PL" altLang="pl-PL" sz="3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im. Polskich Noblist</a:t>
            </a:r>
            <a:r>
              <a:rPr kumimoji="0" lang="pl-PL" altLang="pl-PL" sz="3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pl-PL" altLang="pl-PL" sz="3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 w Radomiu</a:t>
            </a:r>
            <a:endParaRPr kumimoji="0" lang="pl-PL" altLang="pl-PL" sz="3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36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Polityka ochrony małoletnich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36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standardy -wersja skrócona</a:t>
            </a:r>
            <a:endParaRPr kumimoji="0" lang="pl-PL" altLang="pl-PL" sz="3600" b="0" i="0" u="none" strike="noStrike" cap="none" normalizeH="0" baseline="0" dirty="0">
              <a:ln>
                <a:noFill/>
              </a:ln>
              <a:solidFill>
                <a:schemeClr val="tx1"/>
              </a:solidFill>
              <a:effectLst/>
              <a:latin typeface="Arial" panose="020B0604020202020204" pitchFamily="34" charset="0"/>
            </a:endParaRPr>
          </a:p>
        </p:txBody>
      </p:sp>
      <p:pic>
        <p:nvPicPr>
          <p:cNvPr id="10" name="Obraz 9">
            <a:extLst>
              <a:ext uri="{FF2B5EF4-FFF2-40B4-BE49-F238E27FC236}">
                <a16:creationId xmlns:a16="http://schemas.microsoft.com/office/drawing/2014/main" id="{B5CB4443-5135-404B-830A-62685B92A4B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49968" y="893003"/>
            <a:ext cx="762000" cy="762000"/>
          </a:xfrm>
          <a:prstGeom prst="rect">
            <a:avLst/>
          </a:prstGeom>
          <a:noFill/>
          <a:ln>
            <a:noFill/>
          </a:ln>
        </p:spPr>
      </p:pic>
    </p:spTree>
    <p:extLst>
      <p:ext uri="{BB962C8B-B14F-4D97-AF65-F5344CB8AC3E}">
        <p14:creationId xmlns:p14="http://schemas.microsoft.com/office/powerpoint/2010/main" val="945594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5E8D71-00C2-4B34-A06F-81B26D723DC0}"/>
              </a:ext>
            </a:extLst>
          </p:cNvPr>
          <p:cNvSpPr>
            <a:spLocks noGrp="1"/>
          </p:cNvSpPr>
          <p:nvPr>
            <p:ph type="title"/>
          </p:nvPr>
        </p:nvSpPr>
        <p:spPr/>
        <p:txBody>
          <a:bodyPr/>
          <a:lstStyle/>
          <a:p>
            <a:r>
              <a:rPr lang="pl-PL" dirty="0">
                <a:solidFill>
                  <a:schemeClr val="bg1"/>
                </a:solidFill>
              </a:rPr>
              <a:t>PROBLEMY</a:t>
            </a:r>
            <a:r>
              <a:rPr lang="pl-PL" dirty="0"/>
              <a:t>: </a:t>
            </a:r>
          </a:p>
        </p:txBody>
      </p:sp>
      <p:sp>
        <p:nvSpPr>
          <p:cNvPr id="3" name="Symbol zastępczy zawartości 2">
            <a:extLst>
              <a:ext uri="{FF2B5EF4-FFF2-40B4-BE49-F238E27FC236}">
                <a16:creationId xmlns:a16="http://schemas.microsoft.com/office/drawing/2014/main" id="{2F092ECA-532D-4D24-93E5-E33B73E53165}"/>
              </a:ext>
            </a:extLst>
          </p:cNvPr>
          <p:cNvSpPr>
            <a:spLocks noGrp="1"/>
          </p:cNvSpPr>
          <p:nvPr>
            <p:ph idx="1"/>
          </p:nvPr>
        </p:nvSpPr>
        <p:spPr/>
        <p:txBody>
          <a:bodyPr/>
          <a:lstStyle/>
          <a:p>
            <a:r>
              <a:rPr lang="pl-PL" dirty="0">
                <a:solidFill>
                  <a:schemeClr val="bg1"/>
                </a:solidFill>
              </a:rPr>
              <a:t>Jeśli czujesz się zagrożony/a, niepewnie lub jesteś świadkiem niewłaściwego zachowania, natychmiast poinformuj dorosłego w szkole, takiego jak nauczyciel, pedagog czy dyrektor. Jeżeli zauważysz, że ktoś z twoich kolegów lub koleżanek ma trudności lub znajduje się w ciężkiej sytuacji, zachęcaj tę osobę do zwrócenia się po pomoc, lub zrób to razem z nią.</a:t>
            </a:r>
          </a:p>
        </p:txBody>
      </p:sp>
    </p:spTree>
    <p:extLst>
      <p:ext uri="{BB962C8B-B14F-4D97-AF65-F5344CB8AC3E}">
        <p14:creationId xmlns:p14="http://schemas.microsoft.com/office/powerpoint/2010/main" val="3394157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6943B7-27E9-4E45-87CF-A16CAE5233B2}"/>
              </a:ext>
            </a:extLst>
          </p:cNvPr>
          <p:cNvSpPr>
            <a:spLocks noGrp="1"/>
          </p:cNvSpPr>
          <p:nvPr>
            <p:ph type="title"/>
          </p:nvPr>
        </p:nvSpPr>
        <p:spPr>
          <a:xfrm>
            <a:off x="1141413" y="618518"/>
            <a:ext cx="9905998" cy="600682"/>
          </a:xfrm>
        </p:spPr>
        <p:txBody>
          <a:bodyPr/>
          <a:lstStyle/>
          <a:p>
            <a:endParaRPr lang="pl-PL" dirty="0"/>
          </a:p>
        </p:txBody>
      </p:sp>
      <p:sp>
        <p:nvSpPr>
          <p:cNvPr id="3" name="Symbol zastępczy zawartości 2">
            <a:extLst>
              <a:ext uri="{FF2B5EF4-FFF2-40B4-BE49-F238E27FC236}">
                <a16:creationId xmlns:a16="http://schemas.microsoft.com/office/drawing/2014/main" id="{F9C429D4-CA82-4722-A115-B048B2D0E137}"/>
              </a:ext>
            </a:extLst>
          </p:cNvPr>
          <p:cNvSpPr>
            <a:spLocks noGrp="1"/>
          </p:cNvSpPr>
          <p:nvPr>
            <p:ph idx="1"/>
          </p:nvPr>
        </p:nvSpPr>
        <p:spPr>
          <a:xfrm>
            <a:off x="1141412" y="1219200"/>
            <a:ext cx="9905999" cy="4572001"/>
          </a:xfrm>
        </p:spPr>
        <p:txBody>
          <a:bodyPr>
            <a:normAutofit fontScale="85000" lnSpcReduction="10000"/>
          </a:bodyPr>
          <a:lstStyle/>
          <a:p>
            <a:pPr algn="ctr"/>
            <a:r>
              <a:rPr lang="pl-PL" b="1" dirty="0">
                <a:solidFill>
                  <a:schemeClr val="bg1"/>
                </a:solidFill>
                <a:effectLst/>
              </a:rPr>
              <a:t>M A S Z P R A W O K O R Z Y S T A Ć Z E W S P A R C I A </a:t>
            </a:r>
            <a:r>
              <a:rPr lang="pl-PL" dirty="0">
                <a:solidFill>
                  <a:schemeClr val="bg1"/>
                </a:solidFill>
                <a:effectLst/>
              </a:rPr>
              <a:t>J E Ś L I C O Ś Z Ł E G O D Z I E J E S I Ę U C I E B I E , T W O J E J R O D Z I N I E L U B O T O C Z E N I U A L B O P O P R O S T U P O T R Z E B U J E S Z </a:t>
            </a:r>
            <a:r>
              <a:rPr lang="pl-PL" dirty="0" err="1">
                <a:solidFill>
                  <a:schemeClr val="bg1"/>
                </a:solidFill>
                <a:effectLst/>
              </a:rPr>
              <a:t>Z</a:t>
            </a:r>
            <a:r>
              <a:rPr lang="pl-PL" dirty="0">
                <a:solidFill>
                  <a:schemeClr val="bg1"/>
                </a:solidFill>
                <a:effectLst/>
              </a:rPr>
              <a:t> K I M Ś P O R O Z M A W I A Ć M O Ż E S Z D A Ć N A M Z N A Ć L U B Z A D Z W O N I Ć P O D T E N U M E R Y : </a:t>
            </a:r>
          </a:p>
          <a:p>
            <a:r>
              <a:rPr lang="pl-PL" b="1" dirty="0">
                <a:solidFill>
                  <a:schemeClr val="bg1"/>
                </a:solidFill>
                <a:effectLst/>
              </a:rPr>
              <a:t>116 111 - TELEFON ZAUFANIA DLA DZIECI I MŁODZIEŻY </a:t>
            </a:r>
            <a:r>
              <a:rPr lang="pl-PL" dirty="0">
                <a:solidFill>
                  <a:schemeClr val="bg1"/>
                </a:solidFill>
                <a:effectLst/>
              </a:rPr>
              <a:t>TELEFON JEST BEZPŁATNY I ANONIMOWY, DZIAŁA 7 DNI W TYGODNIU, 24 GODZINY NA DOBĘ. </a:t>
            </a:r>
            <a:r>
              <a:rPr lang="pl-PL" b="1" dirty="0">
                <a:solidFill>
                  <a:schemeClr val="bg1"/>
                </a:solidFill>
                <a:effectLst/>
              </a:rPr>
              <a:t>800 12 12 12 - DZIECIĘCY TELEFON ZAUFANIA RZECZNIKA PRAW DZIECKA </a:t>
            </a:r>
            <a:r>
              <a:rPr lang="pl-PL" dirty="0">
                <a:solidFill>
                  <a:schemeClr val="bg1"/>
                </a:solidFill>
                <a:effectLst/>
              </a:rPr>
              <a:t>BEZPŁATNA INFOLINIA DLA DZIECI I MŁODZIEŻY, A TAKŻE ICH RODZICÓW, CZYNNA 7 DNI W TYGODNIU. </a:t>
            </a:r>
            <a:r>
              <a:rPr lang="pl-PL" b="1" dirty="0">
                <a:solidFill>
                  <a:schemeClr val="bg1"/>
                </a:solidFill>
                <a:effectLst/>
              </a:rPr>
              <a:t>22 594 91 00 - ANTYDEPRESYJNY TELEFON FORUM PRZECIW DEPRESJI </a:t>
            </a:r>
            <a:r>
              <a:rPr lang="pl-PL" dirty="0">
                <a:solidFill>
                  <a:schemeClr val="bg1"/>
                </a:solidFill>
                <a:effectLst/>
              </a:rPr>
              <a:t>DOSTĘPNY W ŚRODY I CZWARTKI W GODZ. 17-19:00 * Z WYJĄTKIEM DNI USTAWOWO WOLNYCH OD PRACY. </a:t>
            </a:r>
            <a:r>
              <a:rPr lang="pl-PL" b="1" dirty="0">
                <a:solidFill>
                  <a:schemeClr val="bg1"/>
                </a:solidFill>
                <a:effectLst/>
              </a:rPr>
              <a:t>22 484 88 04 - TELEFON ZAUFANIA MŁODYCH </a:t>
            </a:r>
            <a:r>
              <a:rPr lang="pl-PL" dirty="0">
                <a:solidFill>
                  <a:schemeClr val="bg1"/>
                </a:solidFill>
                <a:effectLst/>
              </a:rPr>
              <a:t>DOSTĘPNY OD PONIEDZIAŁKU DO PIĄTKU W GODZ. 13- 20:00.</a:t>
            </a:r>
          </a:p>
          <a:p>
            <a:endParaRPr lang="pl-PL" dirty="0"/>
          </a:p>
        </p:txBody>
      </p:sp>
    </p:spTree>
    <p:extLst>
      <p:ext uri="{BB962C8B-B14F-4D97-AF65-F5344CB8AC3E}">
        <p14:creationId xmlns:p14="http://schemas.microsoft.com/office/powerpoint/2010/main" val="2304362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6239EC-B048-4F56-BC59-8149E424512F}"/>
              </a:ext>
            </a:extLst>
          </p:cNvPr>
          <p:cNvSpPr>
            <a:spLocks noGrp="1"/>
          </p:cNvSpPr>
          <p:nvPr>
            <p:ph type="title"/>
          </p:nvPr>
        </p:nvSpPr>
        <p:spPr/>
        <p:txBody>
          <a:bodyPr/>
          <a:lstStyle/>
          <a:p>
            <a:pPr algn="ctr"/>
            <a:r>
              <a:rPr lang="pl-PL" b="1" dirty="0">
                <a:solidFill>
                  <a:srgbClr val="FF0000"/>
                </a:solidFill>
              </a:rPr>
              <a:t>W NASZYM LICEUM OBOWIĄZUJĄ STANDARDY OCHRONY MAŁOLETNICH</a:t>
            </a:r>
            <a:endParaRPr lang="pl-PL" dirty="0">
              <a:solidFill>
                <a:srgbClr val="FF0000"/>
              </a:solidFill>
            </a:endParaRPr>
          </a:p>
        </p:txBody>
      </p:sp>
      <p:sp>
        <p:nvSpPr>
          <p:cNvPr id="3" name="Symbol zastępczy zawartości 2">
            <a:extLst>
              <a:ext uri="{FF2B5EF4-FFF2-40B4-BE49-F238E27FC236}">
                <a16:creationId xmlns:a16="http://schemas.microsoft.com/office/drawing/2014/main" id="{80D9B063-8CDF-4828-B7D1-201F82155B6E}"/>
              </a:ext>
            </a:extLst>
          </p:cNvPr>
          <p:cNvSpPr>
            <a:spLocks noGrp="1"/>
          </p:cNvSpPr>
          <p:nvPr>
            <p:ph idx="1"/>
          </p:nvPr>
        </p:nvSpPr>
        <p:spPr/>
        <p:txBody>
          <a:bodyPr/>
          <a:lstStyle/>
          <a:p>
            <a:pPr algn="ctr"/>
            <a:r>
              <a:rPr lang="pl-PL" b="1" dirty="0">
                <a:solidFill>
                  <a:schemeClr val="bg1"/>
                </a:solidFill>
                <a:latin typeface="Aharoni" panose="02010803020104030203" pitchFamily="2" charset="-79"/>
                <a:cs typeface="Aharoni" panose="02010803020104030203" pitchFamily="2" charset="-79"/>
              </a:rPr>
              <a:t>Jest </a:t>
            </a:r>
            <a:r>
              <a:rPr lang="pl-PL" dirty="0">
                <a:solidFill>
                  <a:schemeClr val="bg1"/>
                </a:solidFill>
                <a:latin typeface="Aharoni" panose="02010803020104030203" pitchFamily="2" charset="-79"/>
                <a:cs typeface="Aharoni" panose="02010803020104030203" pitchFamily="2" charset="-79"/>
              </a:rPr>
              <a:t>to szkolny dokument, w którym podano informacje, co robić gdy dzieje się krzywda Tobie l u b   i n </a:t>
            </a:r>
            <a:r>
              <a:rPr lang="pl-PL" dirty="0" err="1">
                <a:solidFill>
                  <a:schemeClr val="bg1"/>
                </a:solidFill>
                <a:latin typeface="Aharoni" panose="02010803020104030203" pitchFamily="2" charset="-79"/>
                <a:cs typeface="Aharoni" panose="02010803020104030203" pitchFamily="2" charset="-79"/>
              </a:rPr>
              <a:t>n</a:t>
            </a:r>
            <a:r>
              <a:rPr lang="pl-PL" dirty="0">
                <a:solidFill>
                  <a:schemeClr val="bg1"/>
                </a:solidFill>
                <a:latin typeface="Aharoni" panose="02010803020104030203" pitchFamily="2" charset="-79"/>
                <a:cs typeface="Aharoni" panose="02010803020104030203" pitchFamily="2" charset="-79"/>
              </a:rPr>
              <a:t> e m u   uczniowi. </a:t>
            </a:r>
          </a:p>
          <a:p>
            <a:pPr algn="ctr"/>
            <a:endParaRPr lang="pl-PL" dirty="0">
              <a:solidFill>
                <a:schemeClr val="bg1"/>
              </a:solidFill>
              <a:latin typeface="Aharoni" panose="02010803020104030203" pitchFamily="2" charset="-79"/>
              <a:cs typeface="Aharoni" panose="02010803020104030203" pitchFamily="2" charset="-79"/>
            </a:endParaRPr>
          </a:p>
          <a:p>
            <a:pPr algn="ctr"/>
            <a:r>
              <a:rPr lang="pt-BR" b="1" dirty="0">
                <a:solidFill>
                  <a:schemeClr val="bg1"/>
                </a:solidFill>
                <a:effectLst/>
                <a:latin typeface="Aharoni" panose="02010803020104030203" pitchFamily="2" charset="-79"/>
                <a:cs typeface="Aharoni" panose="02010803020104030203" pitchFamily="2" charset="-79"/>
              </a:rPr>
              <a:t>S t a n d a r d y O c h r o n y </a:t>
            </a:r>
            <a:r>
              <a:rPr lang="pt-BR" dirty="0">
                <a:solidFill>
                  <a:schemeClr val="bg1"/>
                </a:solidFill>
                <a:effectLst/>
                <a:latin typeface="Aharoni" panose="02010803020104030203" pitchFamily="2" charset="-79"/>
                <a:cs typeface="Aharoni" panose="02010803020104030203" pitchFamily="2" charset="-79"/>
              </a:rPr>
              <a:t>z a w i e r a j ą </a:t>
            </a:r>
            <a:r>
              <a:rPr lang="pt-BR" b="1" dirty="0">
                <a:solidFill>
                  <a:schemeClr val="bg1"/>
                </a:solidFill>
                <a:effectLst/>
                <a:latin typeface="Aharoni" panose="02010803020104030203" pitchFamily="2" charset="-79"/>
                <a:cs typeface="Aharoni" panose="02010803020104030203" pitchFamily="2" charset="-79"/>
              </a:rPr>
              <a:t> p r o c e d u r y </a:t>
            </a:r>
            <a:r>
              <a:rPr lang="pt-BR" dirty="0">
                <a:solidFill>
                  <a:schemeClr val="bg1"/>
                </a:solidFill>
                <a:effectLst/>
                <a:latin typeface="Aharoni" panose="02010803020104030203" pitchFamily="2" charset="-79"/>
                <a:cs typeface="Aharoni" panose="02010803020104030203" pitchFamily="2" charset="-79"/>
              </a:rPr>
              <a:t> i </a:t>
            </a:r>
            <a:r>
              <a:rPr lang="pt-BR" b="1" dirty="0">
                <a:solidFill>
                  <a:schemeClr val="bg1"/>
                </a:solidFill>
                <a:effectLst/>
                <a:latin typeface="Aharoni" panose="02010803020104030203" pitchFamily="2" charset="-79"/>
                <a:cs typeface="Aharoni" panose="02010803020104030203" pitchFamily="2" charset="-79"/>
              </a:rPr>
              <a:t> z a s a d y , </a:t>
            </a:r>
            <a:r>
              <a:rPr lang="pt-BR" dirty="0">
                <a:solidFill>
                  <a:schemeClr val="bg1"/>
                </a:solidFill>
                <a:effectLst/>
                <a:latin typeface="Aharoni" panose="02010803020104030203" pitchFamily="2" charset="-79"/>
                <a:cs typeface="Aharoni" panose="02010803020104030203" pitchFamily="2" charset="-79"/>
              </a:rPr>
              <a:t> d z i ę k i k t ó r y m </a:t>
            </a:r>
            <a:r>
              <a:rPr lang="pt-BR" b="1" dirty="0">
                <a:solidFill>
                  <a:schemeClr val="bg1"/>
                </a:solidFill>
                <a:effectLst/>
                <a:latin typeface="Aharoni" panose="02010803020104030203" pitchFamily="2" charset="-79"/>
                <a:cs typeface="Aharoni" panose="02010803020104030203" pitchFamily="2" charset="-79"/>
              </a:rPr>
              <a:t>k a ż d y n a s z u c z e ń m o ż e c z u ć s i ę b e z p i e c z n y </a:t>
            </a:r>
            <a:endParaRPr lang="pl-PL" dirty="0">
              <a:solidFill>
                <a:schemeClr val="bg1"/>
              </a:solidFill>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62358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F242C5-3C67-41B0-B608-8F5AF2B2151F}"/>
              </a:ext>
            </a:extLst>
          </p:cNvPr>
          <p:cNvSpPr>
            <a:spLocks noGrp="1"/>
          </p:cNvSpPr>
          <p:nvPr>
            <p:ph type="title"/>
          </p:nvPr>
        </p:nvSpPr>
        <p:spPr>
          <a:xfrm>
            <a:off x="1252249" y="327514"/>
            <a:ext cx="9905998" cy="1376595"/>
          </a:xfrm>
        </p:spPr>
        <p:txBody>
          <a:bodyPr/>
          <a:lstStyle/>
          <a:p>
            <a:pPr algn="ctr"/>
            <a:r>
              <a:rPr lang="pl-PL" b="1" dirty="0">
                <a:solidFill>
                  <a:srgbClr val="FF0000"/>
                </a:solidFill>
              </a:rPr>
              <a:t>DOBRO UCZNIA TO DLA NAS PRIORYTET </a:t>
            </a:r>
          </a:p>
        </p:txBody>
      </p:sp>
      <p:sp>
        <p:nvSpPr>
          <p:cNvPr id="3" name="Symbol zastępczy zawartości 2">
            <a:extLst>
              <a:ext uri="{FF2B5EF4-FFF2-40B4-BE49-F238E27FC236}">
                <a16:creationId xmlns:a16="http://schemas.microsoft.com/office/drawing/2014/main" id="{598107E3-AB28-494D-9C28-D55A8CE8DB35}"/>
              </a:ext>
            </a:extLst>
          </p:cNvPr>
          <p:cNvSpPr>
            <a:spLocks noGrp="1"/>
          </p:cNvSpPr>
          <p:nvPr>
            <p:ph idx="1"/>
          </p:nvPr>
        </p:nvSpPr>
        <p:spPr>
          <a:xfrm>
            <a:off x="1141412" y="1454727"/>
            <a:ext cx="9905999" cy="4336474"/>
          </a:xfrm>
        </p:spPr>
        <p:txBody>
          <a:bodyPr/>
          <a:lstStyle/>
          <a:p>
            <a:r>
              <a:rPr lang="pt-BR" b="1" dirty="0">
                <a:solidFill>
                  <a:schemeClr val="bg1"/>
                </a:solidFill>
              </a:rPr>
              <a:t> </a:t>
            </a:r>
            <a:r>
              <a:rPr lang="pl-PL" b="1" dirty="0">
                <a:solidFill>
                  <a:schemeClr val="bg1"/>
                </a:solidFill>
              </a:rPr>
              <a:t>Każdy z Was ma prawo do bezpieczeństwa. </a:t>
            </a:r>
          </a:p>
          <a:p>
            <a:r>
              <a:rPr lang="pl-PL" b="1" dirty="0">
                <a:solidFill>
                  <a:schemeClr val="bg1"/>
                </a:solidFill>
              </a:rPr>
              <a:t>Chcemy chronić Was przed różnorodnymi formami krzywdzenia, zarówno w aspekcie społecznym, jak i fizycznym czy psychicznym. </a:t>
            </a:r>
          </a:p>
          <a:p>
            <a:r>
              <a:rPr lang="pl-PL" b="1" dirty="0">
                <a:solidFill>
                  <a:schemeClr val="bg1"/>
                </a:solidFill>
              </a:rPr>
              <a:t>Nikt nie ma prawa Cię bić, szarpać, popychać, obrażać ani zawstydzać.</a:t>
            </a:r>
          </a:p>
          <a:p>
            <a:endParaRPr lang="pl-PL" b="1" dirty="0">
              <a:solidFill>
                <a:schemeClr val="bg1"/>
              </a:solidFill>
              <a:latin typeface="Aharoni" panose="02010803020104030203" pitchFamily="2" charset="-79"/>
              <a:cs typeface="Aharoni" panose="02010803020104030203" pitchFamily="2" charset="-79"/>
            </a:endParaRPr>
          </a:p>
          <a:p>
            <a:endParaRPr lang="pl-PL" b="1" dirty="0">
              <a:solidFill>
                <a:schemeClr val="bg1"/>
              </a:solidFill>
              <a:latin typeface="Aharoni" panose="02010803020104030203" pitchFamily="2" charset="-79"/>
              <a:cs typeface="Aharoni" panose="02010803020104030203" pitchFamily="2" charset="-79"/>
            </a:endParaRPr>
          </a:p>
        </p:txBody>
      </p:sp>
      <p:pic>
        <p:nvPicPr>
          <p:cNvPr id="4" name="Obraz 3" descr="Biznes, Kolorowy, Handel, Postać">
            <a:extLst>
              <a:ext uri="{FF2B5EF4-FFF2-40B4-BE49-F238E27FC236}">
                <a16:creationId xmlns:a16="http://schemas.microsoft.com/office/drawing/2014/main" id="{145252B1-BF42-4E7B-B1EC-D075B0149DA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077095" y="3796145"/>
            <a:ext cx="5760720" cy="2161310"/>
          </a:xfrm>
          <a:prstGeom prst="rect">
            <a:avLst/>
          </a:prstGeom>
          <a:noFill/>
          <a:ln>
            <a:noFill/>
          </a:ln>
        </p:spPr>
      </p:pic>
    </p:spTree>
    <p:extLst>
      <p:ext uri="{BB962C8B-B14F-4D97-AF65-F5344CB8AC3E}">
        <p14:creationId xmlns:p14="http://schemas.microsoft.com/office/powerpoint/2010/main" val="1934904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63D34A-AD8E-40F0-A534-3167E1FF3698}"/>
              </a:ext>
            </a:extLst>
          </p:cNvPr>
          <p:cNvSpPr>
            <a:spLocks noGrp="1"/>
          </p:cNvSpPr>
          <p:nvPr>
            <p:ph type="title"/>
          </p:nvPr>
        </p:nvSpPr>
        <p:spPr>
          <a:xfrm>
            <a:off x="1141413" y="618518"/>
            <a:ext cx="9905998" cy="448281"/>
          </a:xfrm>
        </p:spPr>
        <p:txBody>
          <a:bodyPr>
            <a:normAutofit fontScale="90000"/>
          </a:bodyPr>
          <a:lstStyle/>
          <a:p>
            <a:endParaRPr lang="pl-PL" dirty="0"/>
          </a:p>
        </p:txBody>
      </p:sp>
      <p:sp>
        <p:nvSpPr>
          <p:cNvPr id="3" name="Symbol zastępczy zawartości 2">
            <a:extLst>
              <a:ext uri="{FF2B5EF4-FFF2-40B4-BE49-F238E27FC236}">
                <a16:creationId xmlns:a16="http://schemas.microsoft.com/office/drawing/2014/main" id="{20614E1A-8116-4F03-9D9C-DDEC584DCBF3}"/>
              </a:ext>
            </a:extLst>
          </p:cNvPr>
          <p:cNvSpPr>
            <a:spLocks noGrp="1"/>
          </p:cNvSpPr>
          <p:nvPr>
            <p:ph idx="1"/>
          </p:nvPr>
        </p:nvSpPr>
        <p:spPr>
          <a:xfrm>
            <a:off x="1141412" y="1316182"/>
            <a:ext cx="9905999" cy="4475019"/>
          </a:xfrm>
        </p:spPr>
        <p:txBody>
          <a:bodyPr/>
          <a:lstStyle/>
          <a:p>
            <a:pPr algn="just"/>
            <a:r>
              <a:rPr lang="pl-PL" dirty="0">
                <a:solidFill>
                  <a:schemeClr val="bg1"/>
                </a:solidFill>
              </a:rPr>
              <a:t>Wzajemny szacunek stanowi fundament naszych relacji. </a:t>
            </a:r>
          </a:p>
          <a:p>
            <a:pPr algn="just"/>
            <a:r>
              <a:rPr lang="pl-PL" dirty="0">
                <a:solidFill>
                  <a:schemeClr val="bg1"/>
                </a:solidFill>
              </a:rPr>
              <a:t>Każdy z Was zasługuje na traktowanie z uprzedzeniem i poszanowaniem swoich emocji. Twoje zdanie i uczucia mają znaczenie. </a:t>
            </a:r>
          </a:p>
          <a:p>
            <a:pPr algn="just"/>
            <a:r>
              <a:rPr lang="pl-PL" dirty="0">
                <a:solidFill>
                  <a:schemeClr val="bg1"/>
                </a:solidFill>
              </a:rPr>
              <a:t>Zachęcamy Cię do wyrażania swoich myśli w bezpieczny sposób. </a:t>
            </a:r>
          </a:p>
          <a:p>
            <a:pPr algn="just"/>
            <a:r>
              <a:rPr lang="pl-PL" dirty="0">
                <a:solidFill>
                  <a:schemeClr val="bg1"/>
                </a:solidFill>
              </a:rPr>
              <a:t>Nikt nie ma prawa używać wobec Ciebie wulgarnych słów, gestów czy zachowań.</a:t>
            </a:r>
          </a:p>
          <a:p>
            <a:endParaRPr lang="pl-PL" dirty="0"/>
          </a:p>
        </p:txBody>
      </p:sp>
      <p:pic>
        <p:nvPicPr>
          <p:cNvPr id="4" name="Obraz 3">
            <a:extLst>
              <a:ext uri="{FF2B5EF4-FFF2-40B4-BE49-F238E27FC236}">
                <a16:creationId xmlns:a16="http://schemas.microsoft.com/office/drawing/2014/main" id="{1769DAA0-82B9-4EAD-990E-20304F1982B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606144" y="4184073"/>
            <a:ext cx="2906857" cy="2202872"/>
          </a:xfrm>
          <a:prstGeom prst="rect">
            <a:avLst/>
          </a:prstGeom>
          <a:noFill/>
          <a:ln>
            <a:noFill/>
          </a:ln>
        </p:spPr>
      </p:pic>
    </p:spTree>
    <p:extLst>
      <p:ext uri="{BB962C8B-B14F-4D97-AF65-F5344CB8AC3E}">
        <p14:creationId xmlns:p14="http://schemas.microsoft.com/office/powerpoint/2010/main" val="1584948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A7B99E-5DD7-4687-A9A0-B3B0C9F12ACD}"/>
              </a:ext>
            </a:extLst>
          </p:cNvPr>
          <p:cNvSpPr>
            <a:spLocks noGrp="1"/>
          </p:cNvSpPr>
          <p:nvPr>
            <p:ph type="title"/>
          </p:nvPr>
        </p:nvSpPr>
        <p:spPr>
          <a:xfrm>
            <a:off x="1141413" y="618518"/>
            <a:ext cx="9905998" cy="448281"/>
          </a:xfrm>
        </p:spPr>
        <p:txBody>
          <a:bodyPr>
            <a:normAutofit fontScale="90000"/>
          </a:bodyPr>
          <a:lstStyle/>
          <a:p>
            <a:endParaRPr lang="pl-PL" dirty="0"/>
          </a:p>
        </p:txBody>
      </p:sp>
      <p:sp>
        <p:nvSpPr>
          <p:cNvPr id="3" name="Symbol zastępczy zawartości 2">
            <a:extLst>
              <a:ext uri="{FF2B5EF4-FFF2-40B4-BE49-F238E27FC236}">
                <a16:creationId xmlns:a16="http://schemas.microsoft.com/office/drawing/2014/main" id="{9F293981-FC09-4A55-9619-334E09FDE01B}"/>
              </a:ext>
            </a:extLst>
          </p:cNvPr>
          <p:cNvSpPr>
            <a:spLocks noGrp="1"/>
          </p:cNvSpPr>
          <p:nvPr>
            <p:ph idx="1"/>
          </p:nvPr>
        </p:nvSpPr>
        <p:spPr>
          <a:xfrm>
            <a:off x="1141412" y="1205345"/>
            <a:ext cx="9905999" cy="4585856"/>
          </a:xfrm>
        </p:spPr>
        <p:txBody>
          <a:bodyPr>
            <a:normAutofit/>
          </a:bodyPr>
          <a:lstStyle/>
          <a:p>
            <a:r>
              <a:rPr lang="pl-PL" dirty="0">
                <a:solidFill>
                  <a:schemeClr val="bg1"/>
                </a:solidFill>
              </a:rPr>
              <a:t>Każdy z nas jest inny, ale jednocześnie każdy jest wyjątkowy. Dzięki temu możemy się nawzajem uczyć i rozwijać. W naszej społeczności wszyscy są równi. Nie akceptujemy żadnej formy dyskryminacji ani nierówności.</a:t>
            </a:r>
          </a:p>
          <a:p>
            <a:endParaRPr lang="pl-PL" dirty="0">
              <a:solidFill>
                <a:schemeClr val="bg1"/>
              </a:solidFill>
            </a:endParaRPr>
          </a:p>
          <a:p>
            <a:r>
              <a:rPr lang="pl-PL" dirty="0">
                <a:solidFill>
                  <a:schemeClr val="bg1"/>
                </a:solidFill>
              </a:rPr>
              <a:t>Wszystkie formy przemocy – fizycznej, werbalnej czy psychicznej – są całkowicie nie do przyjęcia. Jeśli borykasz się z jakimś problemem lub dostrzegasz, że ktoś z twojego otoczenia ma trudności, pamiętaj, że nie jesteś sam. Wspólnie możemy zdziałać więcej.</a:t>
            </a:r>
          </a:p>
        </p:txBody>
      </p:sp>
    </p:spTree>
    <p:extLst>
      <p:ext uri="{BB962C8B-B14F-4D97-AF65-F5344CB8AC3E}">
        <p14:creationId xmlns:p14="http://schemas.microsoft.com/office/powerpoint/2010/main" val="1881938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777A22-0F97-4795-B922-E91BB82B466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73018875-8E02-4F3C-9384-6D4F7603025F}"/>
              </a:ext>
            </a:extLst>
          </p:cNvPr>
          <p:cNvSpPr>
            <a:spLocks noGrp="1"/>
          </p:cNvSpPr>
          <p:nvPr>
            <p:ph idx="1"/>
          </p:nvPr>
        </p:nvSpPr>
        <p:spPr>
          <a:xfrm>
            <a:off x="1141412" y="1260764"/>
            <a:ext cx="9905999" cy="4530437"/>
          </a:xfrm>
        </p:spPr>
        <p:txBody>
          <a:bodyPr>
            <a:normAutofit/>
          </a:bodyPr>
          <a:lstStyle/>
          <a:p>
            <a:pPr algn="just"/>
            <a:r>
              <a:rPr lang="pl-PL" dirty="0">
                <a:solidFill>
                  <a:schemeClr val="bg1"/>
                </a:solidFill>
              </a:rPr>
              <a:t>Masz prawo do prywatności, co oznacza, że nikt nie powinien Ciebie nagrywać ani fotografować bez Twojej zgody. Jeśli nie chcesz być na zdjęciach, po prostu powiedz "nie". Nikt nie ma prawa rozpowszechniać Twojego wizerunku bez zgody Twoich rodziców lub opiekunów.</a:t>
            </a:r>
          </a:p>
          <a:p>
            <a:pPr algn="just"/>
            <a:endParaRPr lang="pl-PL" dirty="0">
              <a:solidFill>
                <a:schemeClr val="bg1"/>
              </a:solidFill>
            </a:endParaRPr>
          </a:p>
          <a:p>
            <a:pPr algn="just"/>
            <a:r>
              <a:rPr lang="pl-PL" dirty="0">
                <a:solidFill>
                  <a:schemeClr val="bg1"/>
                </a:solidFill>
              </a:rPr>
              <a:t>Prywatność to granice, które każdy z nas ma w odniesieniu do swojej prywatności i przestrzeni osobistej. Szanujmy wzajemnie nasze granice. Pracownicy szkoły zobowiązani są do nieujawniania poufnych informacji o uczniach osobom trzecim.</a:t>
            </a:r>
          </a:p>
        </p:txBody>
      </p:sp>
    </p:spTree>
    <p:extLst>
      <p:ext uri="{BB962C8B-B14F-4D97-AF65-F5344CB8AC3E}">
        <p14:creationId xmlns:p14="http://schemas.microsoft.com/office/powerpoint/2010/main" val="1055740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77D068-5784-4760-A240-B2EFB1AFCA68}"/>
              </a:ext>
            </a:extLst>
          </p:cNvPr>
          <p:cNvSpPr>
            <a:spLocks noGrp="1"/>
          </p:cNvSpPr>
          <p:nvPr>
            <p:ph type="title"/>
          </p:nvPr>
        </p:nvSpPr>
        <p:spPr>
          <a:xfrm>
            <a:off x="1141413" y="618518"/>
            <a:ext cx="9905998" cy="600682"/>
          </a:xfrm>
        </p:spPr>
        <p:txBody>
          <a:bodyPr/>
          <a:lstStyle/>
          <a:p>
            <a:endParaRPr lang="pl-PL" dirty="0"/>
          </a:p>
        </p:txBody>
      </p:sp>
      <p:pic>
        <p:nvPicPr>
          <p:cNvPr id="4" name="Symbol zastępczy zawartości 3" descr="Dość młoda kaukaska kobieta jest niezależna w parku z laptopem, filiżanką kawy i lodów, siada na trawie i robi selfie">
            <a:extLst>
              <a:ext uri="{FF2B5EF4-FFF2-40B4-BE49-F238E27FC236}">
                <a16:creationId xmlns:a16="http://schemas.microsoft.com/office/drawing/2014/main" id="{B3195BB2-C1A1-4595-BE56-F311B6FC383F}"/>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9007" y="1476551"/>
            <a:ext cx="6090811" cy="4057297"/>
          </a:xfrm>
          <a:prstGeom prst="rect">
            <a:avLst/>
          </a:prstGeom>
          <a:noFill/>
          <a:ln>
            <a:noFill/>
          </a:ln>
        </p:spPr>
      </p:pic>
    </p:spTree>
    <p:extLst>
      <p:ext uri="{BB962C8B-B14F-4D97-AF65-F5344CB8AC3E}">
        <p14:creationId xmlns:p14="http://schemas.microsoft.com/office/powerpoint/2010/main" val="2354274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E86A31-2CDD-4046-944F-2A145A0DF1C9}"/>
              </a:ext>
            </a:extLst>
          </p:cNvPr>
          <p:cNvSpPr>
            <a:spLocks noGrp="1"/>
          </p:cNvSpPr>
          <p:nvPr>
            <p:ph type="title"/>
          </p:nvPr>
        </p:nvSpPr>
        <p:spPr>
          <a:xfrm>
            <a:off x="1141413" y="618518"/>
            <a:ext cx="9905998" cy="614537"/>
          </a:xfrm>
        </p:spPr>
        <p:txBody>
          <a:bodyPr>
            <a:normAutofit fontScale="90000"/>
          </a:bodyPr>
          <a:lstStyle/>
          <a:p>
            <a:pPr algn="ctr"/>
            <a:r>
              <a:rPr lang="pl-PL" dirty="0">
                <a:solidFill>
                  <a:schemeClr val="bg1"/>
                </a:solidFill>
                <a:effectLst/>
              </a:rPr>
              <a:t>Pełną wersję Standardów możesz znaleźć na stronie internetowej szkoły.</a:t>
            </a:r>
            <a:endParaRPr lang="pl-PL" dirty="0">
              <a:solidFill>
                <a:schemeClr val="bg1"/>
              </a:solidFill>
            </a:endParaRPr>
          </a:p>
        </p:txBody>
      </p:sp>
      <p:sp>
        <p:nvSpPr>
          <p:cNvPr id="3" name="Symbol zastępczy zawartości 2">
            <a:extLst>
              <a:ext uri="{FF2B5EF4-FFF2-40B4-BE49-F238E27FC236}">
                <a16:creationId xmlns:a16="http://schemas.microsoft.com/office/drawing/2014/main" id="{C3D9086D-8BE4-4CE0-B096-22B7856A9D1C}"/>
              </a:ext>
            </a:extLst>
          </p:cNvPr>
          <p:cNvSpPr>
            <a:spLocks noGrp="1"/>
          </p:cNvSpPr>
          <p:nvPr>
            <p:ph idx="1"/>
          </p:nvPr>
        </p:nvSpPr>
        <p:spPr>
          <a:xfrm>
            <a:off x="1141412" y="1496291"/>
            <a:ext cx="9905999" cy="4294910"/>
          </a:xfrm>
        </p:spPr>
        <p:txBody>
          <a:bodyPr>
            <a:normAutofit fontScale="92500"/>
          </a:bodyPr>
          <a:lstStyle/>
          <a:p>
            <a:r>
              <a:rPr lang="pl-PL" b="1" dirty="0">
                <a:solidFill>
                  <a:schemeClr val="bg1"/>
                </a:solidFill>
                <a:effectLst/>
                <a:latin typeface="Aharoni" panose="02010803020104030203" pitchFamily="2" charset="-79"/>
                <a:cs typeface="Aharoni" panose="02010803020104030203" pitchFamily="2" charset="-79"/>
              </a:rPr>
              <a:t>S p o t y k a m y s i ę z T o b ą t y l k o n a t e r e n i e s z k o ł y  w g o d z i n a c h p r a c y s z k o ł y . J e ś l i z a c h o d z i k o n i e c z n o ś ć s p o t k a n i a p o z a g o d z i n a m i p r a c y s z k o ł y t o t y l k o w y ł ą c z n i e z a w i e d z ą i z g o d ą T w o i c h r o d z i c ó w l u b o p i e k u n ó w .</a:t>
            </a:r>
          </a:p>
          <a:p>
            <a:r>
              <a:rPr lang="pl-PL" b="1" dirty="0">
                <a:solidFill>
                  <a:schemeClr val="bg1"/>
                </a:solidFill>
                <a:effectLst/>
                <a:latin typeface="Aharoni" panose="02010803020104030203" pitchFamily="2" charset="-79"/>
                <a:cs typeface="Aharoni" panose="02010803020104030203" pitchFamily="2" charset="-79"/>
              </a:rPr>
              <a:t>Podczas korzystania z i n t e r n e t u b ą d ź o s t r o ż n y .  S p r a w d z a j , c z y s t r o n y , k t ó r e o d w i e d z a s z s ą o d p o w i e d n i e d l a T w o j e g o w i e k u .  N i g d y n i e u d o s t ę p n i a j s w o i c h d a n y c h o s o b o w y c h . S z k o l n e k o m p u t e r y s ą z a b e z p i e c z o n e , a s z k o d l i w e t r e ś c i s ą b l o k o w a n e .</a:t>
            </a:r>
          </a:p>
          <a:p>
            <a:endParaRPr lang="pl-PL" dirty="0"/>
          </a:p>
        </p:txBody>
      </p:sp>
    </p:spTree>
    <p:extLst>
      <p:ext uri="{BB962C8B-B14F-4D97-AF65-F5344CB8AC3E}">
        <p14:creationId xmlns:p14="http://schemas.microsoft.com/office/powerpoint/2010/main" val="56711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8BF8F4-3589-4319-9C9B-C360E5F59C36}"/>
              </a:ext>
            </a:extLst>
          </p:cNvPr>
          <p:cNvSpPr>
            <a:spLocks noGrp="1"/>
          </p:cNvSpPr>
          <p:nvPr>
            <p:ph type="title"/>
          </p:nvPr>
        </p:nvSpPr>
        <p:spPr>
          <a:xfrm>
            <a:off x="1141413" y="618518"/>
            <a:ext cx="9905998" cy="448281"/>
          </a:xfrm>
        </p:spPr>
        <p:txBody>
          <a:bodyPr>
            <a:normAutofit fontScale="90000"/>
          </a:bodyPr>
          <a:lstStyle/>
          <a:p>
            <a:endParaRPr lang="pl-PL" dirty="0"/>
          </a:p>
        </p:txBody>
      </p:sp>
      <p:sp>
        <p:nvSpPr>
          <p:cNvPr id="3" name="Symbol zastępczy zawartości 2">
            <a:extLst>
              <a:ext uri="{FF2B5EF4-FFF2-40B4-BE49-F238E27FC236}">
                <a16:creationId xmlns:a16="http://schemas.microsoft.com/office/drawing/2014/main" id="{6030B6C3-2886-45AB-90D5-4B9D92D9D85C}"/>
              </a:ext>
            </a:extLst>
          </p:cNvPr>
          <p:cNvSpPr>
            <a:spLocks noGrp="1"/>
          </p:cNvSpPr>
          <p:nvPr>
            <p:ph idx="1"/>
          </p:nvPr>
        </p:nvSpPr>
        <p:spPr>
          <a:xfrm>
            <a:off x="1141412" y="1330036"/>
            <a:ext cx="9905999" cy="4461165"/>
          </a:xfrm>
        </p:spPr>
        <p:txBody>
          <a:bodyPr/>
          <a:lstStyle/>
          <a:p>
            <a:r>
              <a:rPr lang="pl-PL" dirty="0">
                <a:solidFill>
                  <a:schemeClr val="bg1"/>
                </a:solidFill>
              </a:rPr>
              <a:t>Jesteśmy tutaj, aby słuchać i prowadzić rozmowy. Każdy pracownik szkoły ma za zadanie dbać o zrozumienie.</a:t>
            </a:r>
          </a:p>
          <a:p>
            <a:r>
              <a:rPr lang="pl-PL" dirty="0">
                <a:solidFill>
                  <a:schemeClr val="bg1"/>
                </a:solidFill>
              </a:rPr>
              <a:t>W przypadku jakichkolwiek obaw lub problemów, proszę skontaktować się z nauczycielem lub innym zaufanym dorosłym. Naszym obowiązkiem jest zapewnienie Ci pomocy i wsparcia.</a:t>
            </a:r>
          </a:p>
          <a:p>
            <a:endParaRPr lang="pl-PL" dirty="0"/>
          </a:p>
        </p:txBody>
      </p:sp>
      <p:pic>
        <p:nvPicPr>
          <p:cNvPr id="4" name="Obraz 3" descr="Ręce trzymające się za wsparcie">
            <a:extLst>
              <a:ext uri="{FF2B5EF4-FFF2-40B4-BE49-F238E27FC236}">
                <a16:creationId xmlns:a16="http://schemas.microsoft.com/office/drawing/2014/main" id="{A7490351-111B-4CE5-89C5-DAA88BB7694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220691" y="3898062"/>
            <a:ext cx="5027814" cy="2341420"/>
          </a:xfrm>
          <a:prstGeom prst="rect">
            <a:avLst/>
          </a:prstGeom>
          <a:noFill/>
          <a:ln>
            <a:noFill/>
          </a:ln>
        </p:spPr>
      </p:pic>
    </p:spTree>
    <p:extLst>
      <p:ext uri="{BB962C8B-B14F-4D97-AF65-F5344CB8AC3E}">
        <p14:creationId xmlns:p14="http://schemas.microsoft.com/office/powerpoint/2010/main" val="1153066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bwód">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Obwód</Template>
  <TotalTime>45</TotalTime>
  <Words>1158</Words>
  <Application>Microsoft Office PowerPoint</Application>
  <PresentationFormat>Panoramiczny</PresentationFormat>
  <Paragraphs>45</Paragraphs>
  <Slides>11</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11</vt:i4>
      </vt:variant>
    </vt:vector>
  </HeadingPairs>
  <TitlesOfParts>
    <vt:vector size="17" baseType="lpstr">
      <vt:lpstr>Aharoni</vt:lpstr>
      <vt:lpstr>Arial</vt:lpstr>
      <vt:lpstr>Calibri</vt:lpstr>
      <vt:lpstr>Times New Roman</vt:lpstr>
      <vt:lpstr>Tw Cen MT</vt:lpstr>
      <vt:lpstr>Obwód</vt:lpstr>
      <vt:lpstr>Prezentacja programu PowerPoint</vt:lpstr>
      <vt:lpstr>W NASZYM LICEUM OBOWIĄZUJĄ STANDARDY OCHRONY MAŁOLETNICH</vt:lpstr>
      <vt:lpstr>DOBRO UCZNIA TO DLA NAS PRIORYTET </vt:lpstr>
      <vt:lpstr>Prezentacja programu PowerPoint</vt:lpstr>
      <vt:lpstr>Prezentacja programu PowerPoint</vt:lpstr>
      <vt:lpstr>Prezentacja programu PowerPoint</vt:lpstr>
      <vt:lpstr>Prezentacja programu PowerPoint</vt:lpstr>
      <vt:lpstr>Pełną wersję Standardów możesz znaleźć na stronie internetowej szkoły.</vt:lpstr>
      <vt:lpstr>Prezentacja programu PowerPoint</vt:lpstr>
      <vt:lpstr>PROBLEMY: </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Iwona</dc:creator>
  <cp:lastModifiedBy>Iwona</cp:lastModifiedBy>
  <cp:revision>5</cp:revision>
  <dcterms:created xsi:type="dcterms:W3CDTF">2024-09-03T16:10:41Z</dcterms:created>
  <dcterms:modified xsi:type="dcterms:W3CDTF">2024-09-03T16:55:54Z</dcterms:modified>
</cp:coreProperties>
</file>